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9" r:id="rId4"/>
    <p:sldId id="281" r:id="rId5"/>
    <p:sldId id="284" r:id="rId6"/>
    <p:sldId id="258" r:id="rId7"/>
    <p:sldId id="280" r:id="rId8"/>
    <p:sldId id="272" r:id="rId9"/>
    <p:sldId id="278" r:id="rId10"/>
    <p:sldId id="282" r:id="rId11"/>
    <p:sldId id="28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jpeg>
</file>

<file path=ppt/media/image4.png>
</file>

<file path=ppt/media/image5.svg>
</file>

<file path=ppt/media/image6.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E70A1-8B7A-2955-B17E-CC24B1766C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C08C4D-1F82-F777-8848-641AB79500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515084C-4CE9-1B7E-F324-3B2CE31735E9}"/>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5" name="Footer Placeholder 4">
            <a:extLst>
              <a:ext uri="{FF2B5EF4-FFF2-40B4-BE49-F238E27FC236}">
                <a16:creationId xmlns:a16="http://schemas.microsoft.com/office/drawing/2014/main" id="{0909BF1F-F4F1-8F91-64BE-598C3F137E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A39158-A401-1A21-A368-D5DE0D2CA32C}"/>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2643572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8D9D2-8F90-48FA-1265-2F3427C55AF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B663CED-0D45-3D6A-DD06-4B2E4AA537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210520-DB27-C006-516A-589C11ACD242}"/>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5" name="Footer Placeholder 4">
            <a:extLst>
              <a:ext uri="{FF2B5EF4-FFF2-40B4-BE49-F238E27FC236}">
                <a16:creationId xmlns:a16="http://schemas.microsoft.com/office/drawing/2014/main" id="{D267E76C-6C89-3F94-6596-8AE5FEB0CE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2EB7D9-E1B3-3D06-4B94-7132F3CB4D58}"/>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1388267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82361B-E48B-E539-779A-33A93A070E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3986D3-0851-708C-C076-286A8ABF50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A4617E-7A61-1176-9701-D653E4B05AC6}"/>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5" name="Footer Placeholder 4">
            <a:extLst>
              <a:ext uri="{FF2B5EF4-FFF2-40B4-BE49-F238E27FC236}">
                <a16:creationId xmlns:a16="http://schemas.microsoft.com/office/drawing/2014/main" id="{BCD696A5-CD9A-F4BA-8CE5-6E4FEEED84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4B9F99-5596-F1A3-13A5-2DC4C64D4A84}"/>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699518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F7146-D1F8-8CA3-9D0B-76F5FFA57A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A7EC4A-556E-ABF8-28AC-EF84C55360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9F3363-22F3-6BDE-EF71-D556AB60350F}"/>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5" name="Footer Placeholder 4">
            <a:extLst>
              <a:ext uri="{FF2B5EF4-FFF2-40B4-BE49-F238E27FC236}">
                <a16:creationId xmlns:a16="http://schemas.microsoft.com/office/drawing/2014/main" id="{4A18F073-F076-D2C5-C026-4451064D32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95CB4C-FFB8-F2E4-E4CD-5F55A68A2417}"/>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1751285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79C62-8C8F-7FFC-F06C-295CB893DC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823D092-D8D6-184B-50D7-261B4F0DDBB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FCC78C-E8C2-A707-E276-728652C01382}"/>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5" name="Footer Placeholder 4">
            <a:extLst>
              <a:ext uri="{FF2B5EF4-FFF2-40B4-BE49-F238E27FC236}">
                <a16:creationId xmlns:a16="http://schemas.microsoft.com/office/drawing/2014/main" id="{3B2EB7BA-FFE1-1008-D39A-7613168503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80420-36C4-5456-9E0B-BCD829A63C01}"/>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796732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54061-30A7-25C7-3DF4-EA541B19EDA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57792B-44BA-23C8-F9B2-480B7D3DD2F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A2F21D-E4CD-B7E3-66DE-A760C7FBBC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AEC2716-32E3-F638-738D-2BBAE91CABE5}"/>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6" name="Footer Placeholder 5">
            <a:extLst>
              <a:ext uri="{FF2B5EF4-FFF2-40B4-BE49-F238E27FC236}">
                <a16:creationId xmlns:a16="http://schemas.microsoft.com/office/drawing/2014/main" id="{C0867936-FCA5-032B-BA6E-626C922700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8BDE5F-1886-E142-B762-B7217880D94B}"/>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704710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A9C56-E6DE-37D4-43D3-C587988365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0A9A6CD-753F-39C2-5FE2-02A3855D26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F79698-95EA-B956-F81F-F70B3598AA4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35728D-BD14-C018-4C4F-3792B1959F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E58895-5EDA-D515-1DA9-C95DAFA0AAE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24E7ED2-9308-EC30-B513-6E4CB640369B}"/>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8" name="Footer Placeholder 7">
            <a:extLst>
              <a:ext uri="{FF2B5EF4-FFF2-40B4-BE49-F238E27FC236}">
                <a16:creationId xmlns:a16="http://schemas.microsoft.com/office/drawing/2014/main" id="{6F15BDBB-E0E2-0C51-F74B-924EC26409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798813-5664-5B7A-A90A-2D3171690DF8}"/>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4109518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58529-E505-B102-6B6D-EB77A3B509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3BA694F-C6A5-4701-0D21-05B615CEB3EB}"/>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4" name="Footer Placeholder 3">
            <a:extLst>
              <a:ext uri="{FF2B5EF4-FFF2-40B4-BE49-F238E27FC236}">
                <a16:creationId xmlns:a16="http://schemas.microsoft.com/office/drawing/2014/main" id="{7FF6CEEB-6833-AF56-B26B-ABF57EA8E6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ED20BD-1922-785E-8A50-E66BD1EFC801}"/>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2545747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EB2F5-5D3E-5F44-D991-0AF17F979A0F}"/>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3" name="Footer Placeholder 2">
            <a:extLst>
              <a:ext uri="{FF2B5EF4-FFF2-40B4-BE49-F238E27FC236}">
                <a16:creationId xmlns:a16="http://schemas.microsoft.com/office/drawing/2014/main" id="{A4E05416-90A0-D5A9-137B-F920D0B887C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78DA632-DBF9-4D2F-417E-9A3B85DB6663}"/>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37960961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7232B-250D-15FB-1467-D8EBF67442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83E213-4926-90C9-57B8-169470D76A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0EF3ED-EB6E-79B8-5F7A-195FCE8116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FC1B1F-8A41-E669-4936-CCEAE47DCA08}"/>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6" name="Footer Placeholder 5">
            <a:extLst>
              <a:ext uri="{FF2B5EF4-FFF2-40B4-BE49-F238E27FC236}">
                <a16:creationId xmlns:a16="http://schemas.microsoft.com/office/drawing/2014/main" id="{89E472D3-8242-1431-031A-28428595F6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3A0106-B27E-A63D-762B-E38F415C298F}"/>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3740309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C7D59-F994-2F67-0839-754F574162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0BC797-B65A-1791-B8B5-B0ECBF9C7A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A19BAA-FB0C-1435-23F3-B48656DC44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AAEAB8-0952-1F3E-2AE8-5F9D5F1E5A8B}"/>
              </a:ext>
            </a:extLst>
          </p:cNvPr>
          <p:cNvSpPr>
            <a:spLocks noGrp="1"/>
          </p:cNvSpPr>
          <p:nvPr>
            <p:ph type="dt" sz="half" idx="10"/>
          </p:nvPr>
        </p:nvSpPr>
        <p:spPr/>
        <p:txBody>
          <a:bodyPr/>
          <a:lstStyle/>
          <a:p>
            <a:fld id="{EB5BF3AC-D294-41F1-BAB6-E7D8AE2E08CB}" type="datetimeFigureOut">
              <a:rPr lang="en-US" smtClean="0"/>
              <a:t>1/29/2024</a:t>
            </a:fld>
            <a:endParaRPr lang="en-US"/>
          </a:p>
        </p:txBody>
      </p:sp>
      <p:sp>
        <p:nvSpPr>
          <p:cNvPr id="6" name="Footer Placeholder 5">
            <a:extLst>
              <a:ext uri="{FF2B5EF4-FFF2-40B4-BE49-F238E27FC236}">
                <a16:creationId xmlns:a16="http://schemas.microsoft.com/office/drawing/2014/main" id="{59E0510F-8055-EC6B-6C69-AAADCE27F1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9E1BB5-4218-C106-10A6-B91F4A1B03CE}"/>
              </a:ext>
            </a:extLst>
          </p:cNvPr>
          <p:cNvSpPr>
            <a:spLocks noGrp="1"/>
          </p:cNvSpPr>
          <p:nvPr>
            <p:ph type="sldNum" sz="quarter" idx="12"/>
          </p:nvPr>
        </p:nvSpPr>
        <p:spPr/>
        <p:txBody>
          <a:bodyPr/>
          <a:lstStyle/>
          <a:p>
            <a:fld id="{5941C72A-E82B-4226-AC36-CCE96CE6E481}" type="slidenum">
              <a:rPr lang="en-US" smtClean="0"/>
              <a:t>‹#›</a:t>
            </a:fld>
            <a:endParaRPr lang="en-US"/>
          </a:p>
        </p:txBody>
      </p:sp>
    </p:spTree>
    <p:extLst>
      <p:ext uri="{BB962C8B-B14F-4D97-AF65-F5344CB8AC3E}">
        <p14:creationId xmlns:p14="http://schemas.microsoft.com/office/powerpoint/2010/main" val="2432702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597B2-6996-C7DF-F4F5-34E38DDD7F8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6DF83A-8FC8-252C-F897-694C4E51AC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3E3B89-3179-8E38-6C47-EC98B34EC8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B5BF3AC-D294-41F1-BAB6-E7D8AE2E08CB}" type="datetimeFigureOut">
              <a:rPr lang="en-US" smtClean="0"/>
              <a:t>1/29/2024</a:t>
            </a:fld>
            <a:endParaRPr lang="en-US"/>
          </a:p>
        </p:txBody>
      </p:sp>
      <p:sp>
        <p:nvSpPr>
          <p:cNvPr id="5" name="Footer Placeholder 4">
            <a:extLst>
              <a:ext uri="{FF2B5EF4-FFF2-40B4-BE49-F238E27FC236}">
                <a16:creationId xmlns:a16="http://schemas.microsoft.com/office/drawing/2014/main" id="{B90B252E-6194-E6C3-3068-9393374993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BEE06FB-1ADC-0EE6-AE2E-D51D08269F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941C72A-E82B-4226-AC36-CCE96CE6E481}" type="slidenum">
              <a:rPr lang="en-US" smtClean="0"/>
              <a:t>‹#›</a:t>
            </a:fld>
            <a:endParaRPr lang="en-US"/>
          </a:p>
        </p:txBody>
      </p:sp>
    </p:spTree>
    <p:extLst>
      <p:ext uri="{BB962C8B-B14F-4D97-AF65-F5344CB8AC3E}">
        <p14:creationId xmlns:p14="http://schemas.microsoft.com/office/powerpoint/2010/main" val="23571283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hyperlink" Target="https://www.google.com/search?sca_esv=601368314&amp;rlz=1C1GCEU_en-GBPK1078PK1078&amp;sxsrf=ACQVn09a5C3Sv1rk3pCWz75hDvEKlyyRyg:1706177835478&amp;q=judgement&amp;si=AKbGX_rLPMdHnrrwkrRo4VZlSHiJGnfs1HsKOELSf7cANrmSmZ25KLcpMynb0HUNv-7T1GwBb9qJnF7lgic-HwxvlRTE90i8qXtCM3EY7_QJbvpeMn7mdIs%3D&amp;expnd=1"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s://careers.uw.edu/blog/2021/10/05/21-places-to-find-free-datasets-for-data-science-projects-shared-article-from-dataquest/" TargetMode="External"/><Relationship Id="rId3" Type="http://schemas.openxmlformats.org/officeDocument/2006/relationships/hyperlink" Target="https://www.youtube.com/watch?v=uOG685WFO00" TargetMode="External"/><Relationship Id="rId7" Type="http://schemas.openxmlformats.org/officeDocument/2006/relationships/hyperlink" Target="https://www.youtube.com/watch?v=r-txC-dpI-E" TargetMode="External"/><Relationship Id="rId2" Type="http://schemas.openxmlformats.org/officeDocument/2006/relationships/hyperlink" Target="https://www.youtube.com/watch?v=JvFrJacbt6U" TargetMode="External"/><Relationship Id="rId1" Type="http://schemas.openxmlformats.org/officeDocument/2006/relationships/slideLayout" Target="../slideLayouts/slideLayout2.xml"/><Relationship Id="rId6" Type="http://schemas.openxmlformats.org/officeDocument/2006/relationships/hyperlink" Target="https://www.youtube.com/watch?v=w2FKXOa0HGA" TargetMode="External"/><Relationship Id="rId5" Type="http://schemas.openxmlformats.org/officeDocument/2006/relationships/hyperlink" Target="https://www.youtube.com/watch?v=JvS2triCgOY" TargetMode="External"/><Relationship Id="rId4" Type="http://schemas.openxmlformats.org/officeDocument/2006/relationships/hyperlink" Target="https://www.youtube.com/watch?v=zPG4NjIkCjc"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kaggle.com/competitions/house-prices-advanced-regression-techniques/data"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Chemical Compounds">
            <a:extLst>
              <a:ext uri="{FF2B5EF4-FFF2-40B4-BE49-F238E27FC236}">
                <a16:creationId xmlns:a16="http://schemas.microsoft.com/office/drawing/2014/main" id="{CFC71F63-814D-9A8C-8C65-51747B79146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9168CC-8A02-860E-21E5-9C7A274C66EE}"/>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Introduction to AI/ML</a:t>
            </a:r>
          </a:p>
        </p:txBody>
      </p:sp>
      <p:sp>
        <p:nvSpPr>
          <p:cNvPr id="3" name="Subtitle 2">
            <a:extLst>
              <a:ext uri="{FF2B5EF4-FFF2-40B4-BE49-F238E27FC236}">
                <a16:creationId xmlns:a16="http://schemas.microsoft.com/office/drawing/2014/main" id="{D26B61EA-2CFF-B4DC-50D5-08F3B7A22902}"/>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10 Pearls</a:t>
            </a:r>
          </a:p>
        </p:txBody>
      </p:sp>
    </p:spTree>
    <p:extLst>
      <p:ext uri="{BB962C8B-B14F-4D97-AF65-F5344CB8AC3E}">
        <p14:creationId xmlns:p14="http://schemas.microsoft.com/office/powerpoint/2010/main" val="671726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4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B3FFB-694D-9250-4ADD-6EF537EFDC3C}"/>
              </a:ext>
            </a:extLst>
          </p:cNvPr>
          <p:cNvSpPr>
            <a:spLocks noGrp="1"/>
          </p:cNvSpPr>
          <p:nvPr>
            <p:ph type="title"/>
          </p:nvPr>
        </p:nvSpPr>
        <p:spPr/>
        <p:txBody>
          <a:bodyPr/>
          <a:lstStyle/>
          <a:p>
            <a:r>
              <a:rPr lang="en-US" dirty="0"/>
              <a:t>Home work</a:t>
            </a:r>
          </a:p>
        </p:txBody>
      </p:sp>
      <p:sp>
        <p:nvSpPr>
          <p:cNvPr id="3" name="Content Placeholder 2">
            <a:extLst>
              <a:ext uri="{FF2B5EF4-FFF2-40B4-BE49-F238E27FC236}">
                <a16:creationId xmlns:a16="http://schemas.microsoft.com/office/drawing/2014/main" id="{67E05AC9-04B1-1278-9CE9-D7251F505E5E}"/>
              </a:ext>
            </a:extLst>
          </p:cNvPr>
          <p:cNvSpPr>
            <a:spLocks noGrp="1"/>
          </p:cNvSpPr>
          <p:nvPr>
            <p:ph idx="1"/>
          </p:nvPr>
        </p:nvSpPr>
        <p:spPr/>
        <p:txBody>
          <a:bodyPr/>
          <a:lstStyle/>
          <a:p>
            <a:r>
              <a:rPr lang="en-US" dirty="0"/>
              <a:t>Try to apply these rules to 10 tweets, 7 of these are positive and 3 are negative</a:t>
            </a:r>
          </a:p>
          <a:p>
            <a:r>
              <a:rPr lang="en-US" dirty="0"/>
              <a:t>Why is it called “Naïve”?</a:t>
            </a:r>
          </a:p>
          <a:p>
            <a:pPr lvl="1"/>
            <a:r>
              <a:rPr lang="en-US" b="0" i="0" dirty="0">
                <a:solidFill>
                  <a:srgbClr val="202124"/>
                </a:solidFill>
                <a:effectLst/>
                <a:latin typeface="arial" panose="020B0604020202020204" pitchFamily="34" charset="0"/>
              </a:rPr>
              <a:t>Meaning: (of a person or action) showing a lack of experience, wisdom, or </a:t>
            </a:r>
            <a:r>
              <a:rPr lang="en-US" b="0" i="0" u="none" strike="noStrike" dirty="0">
                <a:solidFill>
                  <a:srgbClr val="202124"/>
                </a:solidFill>
                <a:effectLst/>
                <a:latin typeface="arial" panose="020B0604020202020204" pitchFamily="34" charset="0"/>
                <a:hlinkClick r:id="rId2"/>
              </a:rPr>
              <a:t>judgement</a:t>
            </a:r>
            <a:endParaRPr lang="en-US" b="0" i="0" u="none" strike="noStrike" dirty="0">
              <a:solidFill>
                <a:srgbClr val="202124"/>
              </a:solidFill>
              <a:effectLst/>
              <a:latin typeface="arial" panose="020B0604020202020204" pitchFamily="34" charset="0"/>
            </a:endParaRPr>
          </a:p>
          <a:p>
            <a:r>
              <a:rPr lang="en-US" dirty="0">
                <a:solidFill>
                  <a:srgbClr val="202124"/>
                </a:solidFill>
                <a:latin typeface="arial" panose="020B0604020202020204" pitchFamily="34" charset="0"/>
              </a:rPr>
              <a:t>Why does Naïve Bayes have high bias BUT low variance? It works very well for identifying SPAM</a:t>
            </a:r>
          </a:p>
          <a:p>
            <a:r>
              <a:rPr lang="en-US">
                <a:solidFill>
                  <a:srgbClr val="202124"/>
                </a:solidFill>
                <a:latin typeface="arial" panose="020B0604020202020204" pitchFamily="34" charset="0"/>
              </a:rPr>
              <a:t>What will happen if the test set does not have a word for which we want to compute the probability?</a:t>
            </a:r>
            <a:endParaRPr lang="en-US"/>
          </a:p>
          <a:p>
            <a:endParaRPr lang="en-US" dirty="0"/>
          </a:p>
        </p:txBody>
      </p:sp>
    </p:spTree>
    <p:extLst>
      <p:ext uri="{BB962C8B-B14F-4D97-AF65-F5344CB8AC3E}">
        <p14:creationId xmlns:p14="http://schemas.microsoft.com/office/powerpoint/2010/main" val="800158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BEA93-5600-B7C1-0305-3154A43D10D0}"/>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485AE6EC-4452-8569-1F59-404389BD2B3F}"/>
              </a:ext>
            </a:extLst>
          </p:cNvPr>
          <p:cNvSpPr>
            <a:spLocks noGrp="1"/>
          </p:cNvSpPr>
          <p:nvPr>
            <p:ph idx="1"/>
          </p:nvPr>
        </p:nvSpPr>
        <p:spPr/>
        <p:txBody>
          <a:bodyPr>
            <a:normAutofit fontScale="92500" lnSpcReduction="10000"/>
          </a:bodyPr>
          <a:lstStyle/>
          <a:p>
            <a:r>
              <a:rPr lang="en-US" sz="1800" b="1" i="0" dirty="0">
                <a:solidFill>
                  <a:srgbClr val="0F0F0F"/>
                </a:solidFill>
                <a:effectLst/>
                <a:latin typeface="Arial" panose="020B0604020202020204" pitchFamily="34" charset="0"/>
                <a:cs typeface="Arial" panose="020B0604020202020204" pitchFamily="34" charset="0"/>
              </a:rPr>
              <a:t>Class Imbalance </a:t>
            </a:r>
            <a:r>
              <a:rPr lang="en-US" sz="1800" i="0" dirty="0">
                <a:solidFill>
                  <a:srgbClr val="0F0F0F"/>
                </a:solidFill>
                <a:effectLst/>
                <a:latin typeface="Arial" panose="020B0604020202020204" pitchFamily="34" charset="0"/>
                <a:cs typeface="Arial" panose="020B0604020202020204" pitchFamily="34" charset="0"/>
              </a:rPr>
              <a:t>(11min video)</a:t>
            </a:r>
          </a:p>
          <a:p>
            <a:pPr lvl="1"/>
            <a:r>
              <a:rPr lang="en-US" sz="1800" i="0" dirty="0">
                <a:solidFill>
                  <a:srgbClr val="0F0F0F"/>
                </a:solidFill>
                <a:effectLst/>
                <a:latin typeface="Arial" panose="020B0604020202020204" pitchFamily="34" charset="0"/>
                <a:cs typeface="Arial" panose="020B0604020202020204" pitchFamily="34" charset="0"/>
                <a:hlinkClick r:id="rId2"/>
              </a:rPr>
              <a:t>https://www.youtube.com/watch?v=JvFrJacbt6U</a:t>
            </a:r>
            <a:endParaRPr lang="en-US" sz="1800" i="0" dirty="0">
              <a:solidFill>
                <a:srgbClr val="0F0F0F"/>
              </a:solidFill>
              <a:effectLst/>
              <a:latin typeface="Arial" panose="020B0604020202020204" pitchFamily="34" charset="0"/>
              <a:cs typeface="Arial" panose="020B0604020202020204" pitchFamily="34" charset="0"/>
            </a:endParaRPr>
          </a:p>
          <a:p>
            <a:pPr lvl="1"/>
            <a:endParaRPr lang="en-US" sz="1800" b="1" i="0" dirty="0">
              <a:solidFill>
                <a:srgbClr val="0F0F0F"/>
              </a:solidFill>
              <a:effectLst/>
              <a:latin typeface="Arial" panose="020B0604020202020204" pitchFamily="34" charset="0"/>
              <a:cs typeface="Arial" panose="020B0604020202020204" pitchFamily="34" charset="0"/>
            </a:endParaRPr>
          </a:p>
          <a:p>
            <a:r>
              <a:rPr lang="en-US" sz="1800" b="1" i="0" dirty="0">
                <a:solidFill>
                  <a:srgbClr val="0F0F0F"/>
                </a:solidFill>
                <a:effectLst/>
                <a:latin typeface="Arial" panose="020B0604020202020204" pitchFamily="34" charset="0"/>
                <a:cs typeface="Arial" panose="020B0604020202020204" pitchFamily="34" charset="0"/>
              </a:rPr>
              <a:t>ML Drift: Identifying Issues Before You Have a Problem </a:t>
            </a:r>
            <a:r>
              <a:rPr lang="en-US" sz="1800" i="0" dirty="0">
                <a:solidFill>
                  <a:srgbClr val="0F0F0F"/>
                </a:solidFill>
                <a:effectLst/>
                <a:latin typeface="Arial" panose="020B0604020202020204" pitchFamily="34" charset="0"/>
                <a:cs typeface="Arial" panose="020B0604020202020204" pitchFamily="34" charset="0"/>
              </a:rPr>
              <a:t>(15.5 min video)</a:t>
            </a:r>
            <a:endParaRPr lang="en-US" sz="1800" dirty="0">
              <a:latin typeface="Arial" panose="020B0604020202020204" pitchFamily="34" charset="0"/>
              <a:cs typeface="Arial" panose="020B0604020202020204" pitchFamily="34" charset="0"/>
            </a:endParaRPr>
          </a:p>
          <a:p>
            <a:pPr lvl="1"/>
            <a:r>
              <a:rPr lang="en-US" sz="1800" dirty="0">
                <a:latin typeface="Arial" panose="020B0604020202020204" pitchFamily="34" charset="0"/>
                <a:cs typeface="Arial" panose="020B0604020202020204" pitchFamily="34" charset="0"/>
                <a:hlinkClick r:id="rId3"/>
              </a:rPr>
              <a:t>https://www.youtube.com/watch?v=uOG685WFO00</a:t>
            </a:r>
            <a:endParaRPr lang="en-US" sz="1800" dirty="0">
              <a:latin typeface="Arial" panose="020B0604020202020204" pitchFamily="34" charset="0"/>
              <a:cs typeface="Arial" panose="020B0604020202020204" pitchFamily="34" charset="0"/>
            </a:endParaRPr>
          </a:p>
          <a:p>
            <a:pPr lvl="1"/>
            <a:endParaRPr lang="en-US" sz="1800" dirty="0">
              <a:latin typeface="Arial" panose="020B0604020202020204" pitchFamily="34" charset="0"/>
              <a:cs typeface="Arial" panose="020B0604020202020204" pitchFamily="34" charset="0"/>
            </a:endParaRPr>
          </a:p>
          <a:p>
            <a:r>
              <a:rPr lang="en-US" sz="1800" b="1" dirty="0">
                <a:latin typeface="Arial" panose="020B0604020202020204" pitchFamily="34" charset="0"/>
                <a:cs typeface="Arial" panose="020B0604020202020204" pitchFamily="34" charset="0"/>
              </a:rPr>
              <a:t>Linear and multi linear regression </a:t>
            </a:r>
            <a:endParaRPr lang="en-US" sz="1800" dirty="0">
              <a:latin typeface="Arial" panose="020B0604020202020204" pitchFamily="34" charset="0"/>
              <a:cs typeface="Arial" panose="020B0604020202020204" pitchFamily="34" charset="0"/>
            </a:endParaRPr>
          </a:p>
          <a:p>
            <a:pPr lvl="1"/>
            <a:r>
              <a:rPr lang="en-US" sz="1800" b="1" dirty="0">
                <a:latin typeface="Arial" panose="020B0604020202020204" pitchFamily="34" charset="0"/>
                <a:cs typeface="Arial" panose="020B0604020202020204" pitchFamily="34" charset="0"/>
                <a:hlinkClick r:id="rId4"/>
              </a:rPr>
              <a:t>Introduction</a:t>
            </a:r>
            <a:r>
              <a:rPr lang="en-US" sz="1800" dirty="0">
                <a:latin typeface="Arial" panose="020B0604020202020204" pitchFamily="34" charset="0"/>
                <a:cs typeface="Arial" panose="020B0604020202020204" pitchFamily="34" charset="0"/>
                <a:hlinkClick r:id="rId4"/>
              </a:rPr>
              <a:t>: https://www.youtube.com/watch?v=zPG4NjIkCjc</a:t>
            </a:r>
            <a:r>
              <a:rPr lang="en-US" sz="1800" dirty="0">
                <a:latin typeface="Arial" panose="020B0604020202020204" pitchFamily="34" charset="0"/>
                <a:cs typeface="Arial" panose="020B0604020202020204" pitchFamily="34" charset="0"/>
              </a:rPr>
              <a:t> (5 min video)</a:t>
            </a:r>
          </a:p>
          <a:p>
            <a:pPr lvl="1"/>
            <a:r>
              <a:rPr lang="en-US" sz="1800" b="1" dirty="0">
                <a:latin typeface="Arial" panose="020B0604020202020204" pitchFamily="34" charset="0"/>
                <a:cs typeface="Arial" panose="020B0604020202020204" pitchFamily="34" charset="0"/>
                <a:hlinkClick r:id="rId5"/>
              </a:rPr>
              <a:t>Least square method:</a:t>
            </a:r>
            <a:r>
              <a:rPr lang="en-US" sz="1800" dirty="0">
                <a:latin typeface="Arial" panose="020B0604020202020204" pitchFamily="34" charset="0"/>
                <a:cs typeface="Arial" panose="020B0604020202020204" pitchFamily="34" charset="0"/>
                <a:hlinkClick r:id="rId5"/>
              </a:rPr>
              <a:t> https://www.youtube.com/watch?v=JvS2triCgOY</a:t>
            </a:r>
            <a:r>
              <a:rPr lang="en-US" sz="1800" dirty="0">
                <a:latin typeface="Arial" panose="020B0604020202020204" pitchFamily="34" charset="0"/>
                <a:cs typeface="Arial" panose="020B0604020202020204" pitchFamily="34" charset="0"/>
              </a:rPr>
              <a:t> (8.5 min video)</a:t>
            </a:r>
          </a:p>
          <a:p>
            <a:pPr lvl="1"/>
            <a:r>
              <a:rPr lang="en-US" sz="1800" b="1" dirty="0">
                <a:latin typeface="Arial" panose="020B0604020202020204" pitchFamily="34" charset="0"/>
                <a:cs typeface="Arial" panose="020B0604020202020204" pitchFamily="34" charset="0"/>
                <a:hlinkClick r:id="rId6"/>
              </a:rPr>
              <a:t>R-square method: </a:t>
            </a:r>
            <a:r>
              <a:rPr lang="en-US" sz="1800" dirty="0">
                <a:latin typeface="Arial" panose="020B0604020202020204" pitchFamily="34" charset="0"/>
                <a:cs typeface="Arial" panose="020B0604020202020204" pitchFamily="34" charset="0"/>
                <a:hlinkClick r:id="rId6"/>
              </a:rPr>
              <a:t>https://www.youtube.com/watch?v=w2FKXOa0HGA</a:t>
            </a:r>
            <a:r>
              <a:rPr lang="en-US" sz="1800" dirty="0">
                <a:latin typeface="Arial" panose="020B0604020202020204" pitchFamily="34" charset="0"/>
                <a:cs typeface="Arial" panose="020B0604020202020204" pitchFamily="34" charset="0"/>
              </a:rPr>
              <a:t> (7.5 min video)</a:t>
            </a:r>
          </a:p>
          <a:p>
            <a:pPr lvl="1"/>
            <a:r>
              <a:rPr lang="en-US" sz="1800" b="1" dirty="0">
                <a:latin typeface="Arial" panose="020B0604020202020204" pitchFamily="34" charset="0"/>
                <a:cs typeface="Arial" panose="020B0604020202020204" pitchFamily="34" charset="0"/>
                <a:hlinkClick r:id="rId7"/>
              </a:rPr>
              <a:t>Mean square error: </a:t>
            </a:r>
            <a:r>
              <a:rPr lang="en-US" sz="1800" dirty="0">
                <a:latin typeface="Arial" panose="020B0604020202020204" pitchFamily="34" charset="0"/>
                <a:cs typeface="Arial" panose="020B0604020202020204" pitchFamily="34" charset="0"/>
                <a:hlinkClick r:id="rId7"/>
              </a:rPr>
              <a:t>https://www.youtube.com/watch?v=r-txC-dpI-E</a:t>
            </a:r>
            <a:r>
              <a:rPr lang="en-US" sz="1800" dirty="0">
                <a:latin typeface="Arial" panose="020B0604020202020204" pitchFamily="34" charset="0"/>
                <a:cs typeface="Arial" panose="020B0604020202020204" pitchFamily="34" charset="0"/>
              </a:rPr>
              <a:t> (3.5 min video)</a:t>
            </a:r>
          </a:p>
          <a:p>
            <a:endParaRPr lang="en-US" sz="1800" dirty="0">
              <a:latin typeface="Arial" panose="020B0604020202020204" pitchFamily="34" charset="0"/>
              <a:cs typeface="Arial" panose="020B0604020202020204" pitchFamily="34" charset="0"/>
            </a:endParaRPr>
          </a:p>
          <a:p>
            <a:r>
              <a:rPr lang="en-US" sz="1800" b="1" dirty="0">
                <a:latin typeface="Arial" panose="020B0604020202020204" pitchFamily="34" charset="0"/>
                <a:cs typeface="Arial" panose="020B0604020202020204" pitchFamily="34" charset="0"/>
              </a:rPr>
              <a:t>Dataset, where to find them?</a:t>
            </a:r>
          </a:p>
          <a:p>
            <a:pPr lvl="1"/>
            <a:r>
              <a:rPr lang="en-US" sz="1800" u="sng" kern="100" dirty="0">
                <a:solidFill>
                  <a:srgbClr val="0000FF"/>
                </a:solidFill>
                <a:effectLst/>
                <a:latin typeface="Arial" panose="020B0604020202020204" pitchFamily="34" charset="0"/>
                <a:ea typeface="Aptos" panose="020B0004020202020204" pitchFamily="34" charset="0"/>
                <a:cs typeface="Arial" panose="020B0604020202020204" pitchFamily="34" charset="0"/>
                <a:hlinkClick r:id="rId8"/>
              </a:rPr>
              <a:t>21 Places to Find Free Datasets for Data Science Projects (Shared Article from Dataquest) – Career &amp; Internship Center | University of Washington (uw.edu)</a:t>
            </a:r>
            <a:endParaRPr lang="en-US" sz="1800" kern="100" dirty="0">
              <a:effectLst/>
              <a:latin typeface="Arial" panose="020B0604020202020204" pitchFamily="34" charset="0"/>
              <a:ea typeface="Aptos" panose="020B00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116413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0A7A3F-5B71-6A21-9EF0-FF84D44A31E0}"/>
              </a:ext>
            </a:extLst>
          </p:cNvPr>
          <p:cNvSpPr>
            <a:spLocks noGrp="1"/>
          </p:cNvSpPr>
          <p:nvPr>
            <p:ph type="title"/>
          </p:nvPr>
        </p:nvSpPr>
        <p:spPr>
          <a:xfrm>
            <a:off x="761800" y="762001"/>
            <a:ext cx="5334197" cy="1708242"/>
          </a:xfrm>
        </p:spPr>
        <p:txBody>
          <a:bodyPr anchor="ctr">
            <a:normAutofit/>
          </a:bodyPr>
          <a:lstStyle/>
          <a:p>
            <a:r>
              <a:rPr lang="en-US" sz="4000" dirty="0"/>
              <a:t>Week 2</a:t>
            </a:r>
          </a:p>
        </p:txBody>
      </p:sp>
      <p:sp>
        <p:nvSpPr>
          <p:cNvPr id="3" name="Content Placeholder 2">
            <a:extLst>
              <a:ext uri="{FF2B5EF4-FFF2-40B4-BE49-F238E27FC236}">
                <a16:creationId xmlns:a16="http://schemas.microsoft.com/office/drawing/2014/main" id="{D3F79210-4457-5C7A-F0D7-C5454A3FE322}"/>
              </a:ext>
            </a:extLst>
          </p:cNvPr>
          <p:cNvSpPr>
            <a:spLocks noGrp="1"/>
          </p:cNvSpPr>
          <p:nvPr>
            <p:ph idx="1"/>
          </p:nvPr>
        </p:nvSpPr>
        <p:spPr>
          <a:xfrm>
            <a:off x="761800" y="2470244"/>
            <a:ext cx="5334197" cy="3769835"/>
          </a:xfrm>
        </p:spPr>
        <p:txBody>
          <a:bodyPr anchor="ctr">
            <a:normAutofit fontScale="47500" lnSpcReduction="20000"/>
          </a:bodyPr>
          <a:lstStyle/>
          <a:p>
            <a:pPr marL="742950" lvl="1" indent="-285750">
              <a:lnSpc>
                <a:spcPct val="107000"/>
              </a:lnSpc>
              <a:spcBef>
                <a:spcPts val="0"/>
              </a:spcBef>
              <a:spcAft>
                <a:spcPts val="800"/>
              </a:spcAft>
              <a:buSzPts val="1000"/>
              <a:buFont typeface="Courier New" panose="02070309020205020404" pitchFamily="49" charset="0"/>
              <a:buChar char="o"/>
            </a:pPr>
            <a:endParaRPr lang="en-US" sz="3400" kern="100" dirty="0">
              <a:latin typeface="Aptos" panose="020B0004020202020204" pitchFamily="34" charset="0"/>
              <a:cs typeface="Arial" panose="020B0604020202020204" pitchFamily="34" charset="0"/>
            </a:endParaRPr>
          </a:p>
          <a:p>
            <a:pPr marL="742950" lvl="1" indent="-285750">
              <a:lnSpc>
                <a:spcPct val="107000"/>
              </a:lnSpc>
              <a:spcBef>
                <a:spcPts val="0"/>
              </a:spcBef>
              <a:spcAft>
                <a:spcPts val="800"/>
              </a:spcAft>
              <a:buSzPts val="1000"/>
              <a:buFont typeface="Courier New" panose="02070309020205020404" pitchFamily="49" charset="0"/>
              <a:buChar char="o"/>
            </a:pPr>
            <a:r>
              <a:rPr lang="en-US" sz="3400" kern="100" dirty="0">
                <a:latin typeface="Aptos" panose="020B0004020202020204" pitchFamily="34" charset="0"/>
                <a:cs typeface="Arial" panose="020B0604020202020204" pitchFamily="34" charset="0"/>
              </a:rPr>
              <a:t>Quiz!!</a:t>
            </a:r>
            <a:endParaRPr lang="en-US" dirty="0">
              <a:effectLst/>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300" kern="0" dirty="0">
                <a:effectLst/>
                <a:latin typeface="Segoe UI" panose="020B0502040204020203" pitchFamily="34" charset="0"/>
                <a:ea typeface="Times New Roman" panose="02020603050405020304" pitchFamily="18" charset="0"/>
                <a:cs typeface="Times New Roman" panose="02020603050405020304" pitchFamily="18" charset="0"/>
              </a:rPr>
              <a:t>Revisit Naïve Bayes</a:t>
            </a:r>
            <a:endParaRPr lang="en-US" sz="33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300" kern="0" dirty="0">
                <a:effectLst/>
                <a:latin typeface="Segoe UI" panose="020B0502040204020203" pitchFamily="34" charset="0"/>
                <a:ea typeface="Times New Roman" panose="02020603050405020304" pitchFamily="18" charset="0"/>
                <a:cs typeface="Times New Roman" panose="02020603050405020304" pitchFamily="18" charset="0"/>
              </a:rPr>
              <a:t>Understand the constraints like dependence on data quality and subject matter experts</a:t>
            </a:r>
            <a:endParaRPr lang="en-US" sz="33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300" kern="0" dirty="0">
                <a:effectLst/>
                <a:latin typeface="Segoe UI" panose="020B0502040204020203" pitchFamily="34" charset="0"/>
                <a:ea typeface="Times New Roman" panose="02020603050405020304" pitchFamily="18" charset="0"/>
                <a:cs typeface="Arial" panose="020B0604020202020204" pitchFamily="34" charset="0"/>
              </a:rPr>
              <a:t>Class imbalance</a:t>
            </a:r>
            <a:endParaRPr lang="en-US" sz="3300" kern="100" dirty="0">
              <a:effectLst/>
              <a:latin typeface="Aptos" panose="020B0004020202020204" pitchFamily="34" charset="0"/>
              <a:ea typeface="Aptos" panose="020B0004020202020204" pitchFamily="34" charset="0"/>
              <a:cs typeface="Arial" panose="020B0604020202020204" pitchFamily="34" charset="0"/>
            </a:endParaRP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3300" kern="0" dirty="0">
                <a:effectLst/>
                <a:latin typeface="Segoe UI" panose="020B0502040204020203" pitchFamily="34" charset="0"/>
                <a:ea typeface="Times New Roman" panose="02020603050405020304" pitchFamily="18" charset="0"/>
                <a:cs typeface="Arial" panose="020B0604020202020204" pitchFamily="34" charset="0"/>
              </a:rPr>
              <a:t>Data drift</a:t>
            </a:r>
            <a:endParaRPr lang="en-US" sz="3300" kern="100" dirty="0">
              <a:effectLst/>
              <a:latin typeface="Aptos" panose="020B0004020202020204" pitchFamily="34" charset="0"/>
              <a:ea typeface="Aptos" panose="020B0004020202020204" pitchFamily="34" charset="0"/>
              <a:cs typeface="Arial" panose="020B0604020202020204" pitchFamily="34"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3300" kern="0" dirty="0">
                <a:effectLst/>
                <a:latin typeface="Segoe UI" panose="020B0502040204020203" pitchFamily="34" charset="0"/>
                <a:ea typeface="Times New Roman" panose="02020603050405020304" pitchFamily="18" charset="0"/>
                <a:cs typeface="Times New Roman" panose="02020603050405020304" pitchFamily="18" charset="0"/>
              </a:rPr>
              <a:t>Study basics of simple linear regression and </a:t>
            </a:r>
            <a:r>
              <a:rPr lang="en-US" sz="3400" kern="100" dirty="0">
                <a:latin typeface="Aptos" panose="020B0004020202020204" pitchFamily="34" charset="0"/>
                <a:cs typeface="Arial" panose="020B0604020202020204" pitchFamily="34" charset="0"/>
              </a:rPr>
              <a:t>multiple linear regression </a:t>
            </a:r>
          </a:p>
          <a:p>
            <a:pPr marL="742950" lvl="1" indent="-285750">
              <a:lnSpc>
                <a:spcPct val="107000"/>
              </a:lnSpc>
              <a:spcBef>
                <a:spcPts val="0"/>
              </a:spcBef>
              <a:spcAft>
                <a:spcPts val="800"/>
              </a:spcAft>
              <a:buSzPts val="1000"/>
              <a:buFont typeface="Courier New" panose="02070309020205020404" pitchFamily="49" charset="0"/>
              <a:buChar char="o"/>
            </a:pPr>
            <a:r>
              <a:rPr lang="en-US" sz="3400" kern="100" dirty="0">
                <a:latin typeface="Aptos" panose="020B0004020202020204" pitchFamily="34" charset="0"/>
                <a:cs typeface="Arial" panose="020B0604020202020204" pitchFamily="34" charset="0"/>
              </a:rPr>
              <a:t>Homework!</a:t>
            </a:r>
          </a:p>
          <a:p>
            <a:pPr marL="742950" lvl="1" indent="-285750">
              <a:lnSpc>
                <a:spcPct val="107000"/>
              </a:lnSpc>
              <a:spcBef>
                <a:spcPts val="0"/>
              </a:spcBef>
              <a:spcAft>
                <a:spcPts val="800"/>
              </a:spcAft>
              <a:buSzPts val="1000"/>
              <a:buFont typeface="Courier New" panose="02070309020205020404" pitchFamily="49" charset="0"/>
              <a:buChar char="o"/>
            </a:pPr>
            <a:r>
              <a:rPr lang="en-US" sz="3400" kern="100" dirty="0">
                <a:latin typeface="Aptos" panose="020B0004020202020204" pitchFamily="34" charset="0"/>
                <a:cs typeface="Arial" panose="020B0604020202020204" pitchFamily="34" charset="0"/>
              </a:rPr>
              <a:t>Quiz!!</a:t>
            </a:r>
          </a:p>
          <a:p>
            <a:endParaRPr lang="en-US" sz="2000" dirty="0"/>
          </a:p>
        </p:txBody>
      </p:sp>
      <p:pic>
        <p:nvPicPr>
          <p:cNvPr id="5" name="Picture 4" descr="An abstract design with lines and financial symbols">
            <a:extLst>
              <a:ext uri="{FF2B5EF4-FFF2-40B4-BE49-F238E27FC236}">
                <a16:creationId xmlns:a16="http://schemas.microsoft.com/office/drawing/2014/main" id="{1E2EE53E-D8CD-55B4-1F90-5D6D014D31E1}"/>
              </a:ext>
            </a:extLst>
          </p:cNvPr>
          <p:cNvPicPr>
            <a:picLocks noChangeAspect="1"/>
          </p:cNvPicPr>
          <p:nvPr/>
        </p:nvPicPr>
        <p:blipFill rotWithShape="1">
          <a:blip r:embed="rId2"/>
          <a:srcRect l="23733" r="24625"/>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4001058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6E61B563-A4B2-5783-81AF-A2A053D7476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5352229"/>
            <a:ext cx="12192000" cy="1519356"/>
            <a:chOff x="0" y="-29768"/>
            <a:chExt cx="12202174" cy="1519356"/>
          </a:xfrm>
        </p:grpSpPr>
        <p:sp>
          <p:nvSpPr>
            <p:cNvPr id="10" name="Rectangle 9">
              <a:extLst>
                <a:ext uri="{FF2B5EF4-FFF2-40B4-BE49-F238E27FC236}">
                  <a16:creationId xmlns:a16="http://schemas.microsoft.com/office/drawing/2014/main" id="{40633BBC-8C60-7DC4-F0CC-CE32251096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CC98078-F2A2-725C-ED61-320B63B695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289101" y="-1429602"/>
              <a:ext cx="1507122" cy="4319024"/>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1CD4C03-24F0-57A9-530E-8F2ABABDC5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880884" y="-2910652"/>
              <a:ext cx="1519356" cy="7281123"/>
            </a:xfrm>
            <a:prstGeom prst="rect">
              <a:avLst/>
            </a:prstGeom>
            <a:gradFill>
              <a:gsLst>
                <a:gs pos="29000">
                  <a:schemeClr val="accent5">
                    <a:lumMod val="60000"/>
                    <a:lumOff val="40000"/>
                    <a:alpha val="0"/>
                  </a:schemeClr>
                </a:gs>
                <a:gs pos="100000">
                  <a:schemeClr val="accent5">
                    <a:lumMod val="75000"/>
                    <a:alpha val="7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84FA9E7-436D-5E54-F1E6-246C47271E98}"/>
              </a:ext>
            </a:extLst>
          </p:cNvPr>
          <p:cNvSpPr>
            <a:spLocks noGrp="1"/>
          </p:cNvSpPr>
          <p:nvPr>
            <p:ph type="title"/>
          </p:nvPr>
        </p:nvSpPr>
        <p:spPr>
          <a:xfrm>
            <a:off x="838200" y="5609902"/>
            <a:ext cx="6924026" cy="913975"/>
          </a:xfrm>
        </p:spPr>
        <p:txBody>
          <a:bodyPr vert="horz" lIns="91440" tIns="45720" rIns="91440" bIns="45720" rtlCol="0" anchor="ctr">
            <a:normAutofit/>
          </a:bodyPr>
          <a:lstStyle/>
          <a:p>
            <a:r>
              <a:rPr lang="en-US" sz="3200" dirty="0">
                <a:solidFill>
                  <a:srgbClr val="FFFFFF"/>
                </a:solidFill>
              </a:rPr>
              <a:t>Quiz!!</a:t>
            </a:r>
          </a:p>
        </p:txBody>
      </p:sp>
      <p:pic>
        <p:nvPicPr>
          <p:cNvPr id="19" name="Picture 18" descr="Figura humana de madera">
            <a:extLst>
              <a:ext uri="{FF2B5EF4-FFF2-40B4-BE49-F238E27FC236}">
                <a16:creationId xmlns:a16="http://schemas.microsoft.com/office/drawing/2014/main" id="{56487558-A76A-D4CD-90F0-6AB911823522}"/>
              </a:ext>
            </a:extLst>
          </p:cNvPr>
          <p:cNvPicPr>
            <a:picLocks noChangeAspect="1"/>
          </p:cNvPicPr>
          <p:nvPr/>
        </p:nvPicPr>
        <p:blipFill rotWithShape="1">
          <a:blip r:embed="rId2"/>
          <a:srcRect b="34233"/>
          <a:stretch/>
        </p:blipFill>
        <p:spPr>
          <a:xfrm>
            <a:off x="1" y="10"/>
            <a:ext cx="12191998" cy="5352218"/>
          </a:xfrm>
          <a:prstGeom prst="rect">
            <a:avLst/>
          </a:prstGeom>
        </p:spPr>
      </p:pic>
    </p:spTree>
    <p:extLst>
      <p:ext uri="{BB962C8B-B14F-4D97-AF65-F5344CB8AC3E}">
        <p14:creationId xmlns:p14="http://schemas.microsoft.com/office/powerpoint/2010/main" val="2321768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CF54A-2B7E-E7DE-C371-A07ACC57C43A}"/>
              </a:ext>
            </a:extLst>
          </p:cNvPr>
          <p:cNvSpPr>
            <a:spLocks noGrp="1"/>
          </p:cNvSpPr>
          <p:nvPr>
            <p:ph type="title"/>
          </p:nvPr>
        </p:nvSpPr>
        <p:spPr/>
        <p:txBody>
          <a:bodyPr/>
          <a:lstStyle/>
          <a:p>
            <a:r>
              <a:rPr lang="en-US" dirty="0"/>
              <a:t>Presentation on class imbalance and data drift</a:t>
            </a:r>
          </a:p>
        </p:txBody>
      </p:sp>
      <p:sp>
        <p:nvSpPr>
          <p:cNvPr id="3" name="Content Placeholder 2">
            <a:extLst>
              <a:ext uri="{FF2B5EF4-FFF2-40B4-BE49-F238E27FC236}">
                <a16:creationId xmlns:a16="http://schemas.microsoft.com/office/drawing/2014/main" id="{9B8FF6DD-CA2B-03CB-DEA0-60B13E47CDD9}"/>
              </a:ext>
            </a:extLst>
          </p:cNvPr>
          <p:cNvSpPr>
            <a:spLocks noGrp="1"/>
          </p:cNvSpPr>
          <p:nvPr>
            <p:ph idx="1"/>
          </p:nvPr>
        </p:nvSpPr>
        <p:spPr/>
        <p:txBody>
          <a:bodyPr/>
          <a:lstStyle/>
          <a:p>
            <a:r>
              <a:rPr lang="en-US" dirty="0"/>
              <a:t>Animation</a:t>
            </a:r>
          </a:p>
        </p:txBody>
      </p:sp>
    </p:spTree>
    <p:extLst>
      <p:ext uri="{BB962C8B-B14F-4D97-AF65-F5344CB8AC3E}">
        <p14:creationId xmlns:p14="http://schemas.microsoft.com/office/powerpoint/2010/main" val="2864675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2D9C9-1E3B-7023-2BB1-906024E97B43}"/>
              </a:ext>
            </a:extLst>
          </p:cNvPr>
          <p:cNvSpPr>
            <a:spLocks noGrp="1"/>
          </p:cNvSpPr>
          <p:nvPr>
            <p:ph type="title"/>
          </p:nvPr>
        </p:nvSpPr>
        <p:spPr/>
        <p:txBody>
          <a:bodyPr/>
          <a:lstStyle/>
          <a:p>
            <a:r>
              <a:rPr lang="en-US" dirty="0"/>
              <a:t>Class imbalance</a:t>
            </a:r>
          </a:p>
        </p:txBody>
      </p:sp>
      <p:sp>
        <p:nvSpPr>
          <p:cNvPr id="3" name="Content Placeholder 2">
            <a:extLst>
              <a:ext uri="{FF2B5EF4-FFF2-40B4-BE49-F238E27FC236}">
                <a16:creationId xmlns:a16="http://schemas.microsoft.com/office/drawing/2014/main" id="{52675017-053B-1173-0FB6-21132AA91C33}"/>
              </a:ext>
            </a:extLst>
          </p:cNvPr>
          <p:cNvSpPr>
            <a:spLocks noGrp="1"/>
          </p:cNvSpPr>
          <p:nvPr>
            <p:ph idx="1"/>
          </p:nvPr>
        </p:nvSpPr>
        <p:spPr/>
        <p:txBody>
          <a:bodyPr/>
          <a:lstStyle/>
          <a:p>
            <a:pPr algn="l">
              <a:buFont typeface="Arial" panose="020B0604020202020204" pitchFamily="34" charset="0"/>
              <a:buChar char="•"/>
            </a:pPr>
            <a:r>
              <a:rPr lang="en-US" b="1" i="0" dirty="0">
                <a:solidFill>
                  <a:srgbClr val="374151"/>
                </a:solidFill>
                <a:effectLst/>
                <a:latin typeface="Söhne"/>
              </a:rPr>
              <a:t>Definition:</a:t>
            </a:r>
            <a:r>
              <a:rPr lang="en-US" b="0" i="0" dirty="0">
                <a:solidFill>
                  <a:srgbClr val="374151"/>
                </a:solidFill>
                <a:effectLst/>
                <a:latin typeface="Söhne"/>
              </a:rPr>
              <a:t> Class imbalance occurs when the distribution of classes in the training data is not equal, meaning one class has significantly fewer instances than the other(s).</a:t>
            </a:r>
          </a:p>
          <a:p>
            <a:pPr algn="l">
              <a:buFont typeface="Arial" panose="020B0604020202020204" pitchFamily="34" charset="0"/>
              <a:buChar char="•"/>
            </a:pPr>
            <a:r>
              <a:rPr lang="en-US" b="1" i="0" dirty="0">
                <a:solidFill>
                  <a:srgbClr val="374151"/>
                </a:solidFill>
                <a:effectLst/>
                <a:latin typeface="Söhne"/>
              </a:rPr>
              <a:t>Challenge:</a:t>
            </a:r>
            <a:r>
              <a:rPr lang="en-US" b="0" i="0" dirty="0">
                <a:solidFill>
                  <a:srgbClr val="374151"/>
                </a:solidFill>
                <a:effectLst/>
                <a:latin typeface="Söhne"/>
              </a:rPr>
              <a:t> Models trained on imbalanced datasets may have difficulty accurately predicting the minority class because they are biased towards the majority class. This is especially common in binary classification problems where one class is rare.</a:t>
            </a:r>
          </a:p>
          <a:p>
            <a:pPr algn="l">
              <a:buFont typeface="Arial" panose="020B0604020202020204" pitchFamily="34" charset="0"/>
              <a:buChar char="•"/>
            </a:pPr>
            <a:r>
              <a:rPr lang="en-US" b="1" i="0" dirty="0">
                <a:solidFill>
                  <a:srgbClr val="374151"/>
                </a:solidFill>
                <a:effectLst/>
                <a:latin typeface="Söhne"/>
              </a:rPr>
              <a:t>Example:</a:t>
            </a:r>
            <a:r>
              <a:rPr lang="en-US" b="0" i="0" dirty="0">
                <a:solidFill>
                  <a:srgbClr val="374151"/>
                </a:solidFill>
                <a:effectLst/>
                <a:latin typeface="Söhne"/>
              </a:rPr>
              <a:t> In a medical diagnosis scenario, where only a small percentage of patients have a rare disease, the dataset may be imbalanced.</a:t>
            </a:r>
          </a:p>
          <a:p>
            <a:endParaRPr lang="en-US" dirty="0"/>
          </a:p>
        </p:txBody>
      </p:sp>
    </p:spTree>
    <p:extLst>
      <p:ext uri="{BB962C8B-B14F-4D97-AF65-F5344CB8AC3E}">
        <p14:creationId xmlns:p14="http://schemas.microsoft.com/office/powerpoint/2010/main" val="1868483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2D9C9-1E3B-7023-2BB1-906024E97B43}"/>
              </a:ext>
            </a:extLst>
          </p:cNvPr>
          <p:cNvSpPr>
            <a:spLocks noGrp="1"/>
          </p:cNvSpPr>
          <p:nvPr>
            <p:ph type="title"/>
          </p:nvPr>
        </p:nvSpPr>
        <p:spPr/>
        <p:txBody>
          <a:bodyPr/>
          <a:lstStyle/>
          <a:p>
            <a:r>
              <a:rPr lang="en-US" dirty="0"/>
              <a:t>Data Drift</a:t>
            </a:r>
          </a:p>
        </p:txBody>
      </p:sp>
      <p:sp>
        <p:nvSpPr>
          <p:cNvPr id="3" name="Content Placeholder 2">
            <a:extLst>
              <a:ext uri="{FF2B5EF4-FFF2-40B4-BE49-F238E27FC236}">
                <a16:creationId xmlns:a16="http://schemas.microsoft.com/office/drawing/2014/main" id="{52675017-053B-1173-0FB6-21132AA91C33}"/>
              </a:ext>
            </a:extLst>
          </p:cNvPr>
          <p:cNvSpPr>
            <a:spLocks noGrp="1"/>
          </p:cNvSpPr>
          <p:nvPr>
            <p:ph idx="1"/>
          </p:nvPr>
        </p:nvSpPr>
        <p:spPr/>
        <p:txBody>
          <a:bodyPr>
            <a:normAutofit fontScale="92500"/>
          </a:bodyPr>
          <a:lstStyle/>
          <a:p>
            <a:pPr algn="l">
              <a:buFont typeface="Arial" panose="020B0604020202020204" pitchFamily="34" charset="0"/>
              <a:buChar char="•"/>
            </a:pPr>
            <a:r>
              <a:rPr lang="en-US" b="1" i="0" dirty="0">
                <a:solidFill>
                  <a:srgbClr val="374151"/>
                </a:solidFill>
                <a:effectLst/>
                <a:latin typeface="Söhne"/>
              </a:rPr>
              <a:t>Definition:</a:t>
            </a:r>
            <a:r>
              <a:rPr lang="en-US" b="0" i="0" dirty="0">
                <a:solidFill>
                  <a:srgbClr val="374151"/>
                </a:solidFill>
                <a:effectLst/>
                <a:latin typeface="Söhne"/>
              </a:rPr>
              <a:t> Data drift refers to the concept that the statistical properties of the input data can change over time. This could be due to various factors such as changes in the environment, population shifts, or alterations in data collection processes.</a:t>
            </a:r>
          </a:p>
          <a:p>
            <a:pPr algn="l">
              <a:buFont typeface="Arial" panose="020B0604020202020204" pitchFamily="34" charset="0"/>
              <a:buChar char="•"/>
            </a:pPr>
            <a:r>
              <a:rPr lang="en-US" b="1" i="0" dirty="0">
                <a:solidFill>
                  <a:srgbClr val="374151"/>
                </a:solidFill>
                <a:effectLst/>
                <a:latin typeface="Söhne"/>
              </a:rPr>
              <a:t>Challenge:</a:t>
            </a:r>
            <a:r>
              <a:rPr lang="en-US" b="0" i="0" dirty="0">
                <a:solidFill>
                  <a:srgbClr val="374151"/>
                </a:solidFill>
                <a:effectLst/>
                <a:latin typeface="Söhne"/>
              </a:rPr>
              <a:t> Models trained on historical data may become less effective if the distribution of incoming data (during deployment) differs significantly from the data used for training. The model might make less accurate predictions as it's not adapted to the new data distribution.</a:t>
            </a:r>
          </a:p>
          <a:p>
            <a:pPr algn="l">
              <a:buFont typeface="Arial" panose="020B0604020202020204" pitchFamily="34" charset="0"/>
              <a:buChar char="•"/>
            </a:pPr>
            <a:r>
              <a:rPr lang="en-US" b="1" i="0">
                <a:solidFill>
                  <a:srgbClr val="374151"/>
                </a:solidFill>
                <a:effectLst/>
                <a:latin typeface="Söhne"/>
              </a:rPr>
              <a:t>Example:</a:t>
            </a:r>
            <a:r>
              <a:rPr lang="en-US" b="0" i="0">
                <a:solidFill>
                  <a:srgbClr val="374151"/>
                </a:solidFill>
                <a:effectLst/>
                <a:latin typeface="Söhne"/>
              </a:rPr>
              <a:t> In a predictive maintenance system for machinery, the data distribution might change over time due to wear and tear on the equipment, affecting the model's performance.</a:t>
            </a:r>
          </a:p>
          <a:p>
            <a:endParaRPr lang="en-US" dirty="0"/>
          </a:p>
        </p:txBody>
      </p:sp>
    </p:spTree>
    <p:extLst>
      <p:ext uri="{BB962C8B-B14F-4D97-AF65-F5344CB8AC3E}">
        <p14:creationId xmlns:p14="http://schemas.microsoft.com/office/powerpoint/2010/main" val="28090071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611F7-2FA8-344F-BD87-B9E720A70814}"/>
              </a:ext>
            </a:extLst>
          </p:cNvPr>
          <p:cNvSpPr>
            <a:spLocks noGrp="1"/>
          </p:cNvSpPr>
          <p:nvPr>
            <p:ph type="title"/>
          </p:nvPr>
        </p:nvSpPr>
        <p:spPr/>
        <p:txBody>
          <a:bodyPr/>
          <a:lstStyle/>
          <a:p>
            <a:r>
              <a:rPr lang="en-US" dirty="0"/>
              <a:t>Linear Regression</a:t>
            </a:r>
          </a:p>
        </p:txBody>
      </p:sp>
      <p:sp>
        <p:nvSpPr>
          <p:cNvPr id="3" name="Content Placeholder 2">
            <a:extLst>
              <a:ext uri="{FF2B5EF4-FFF2-40B4-BE49-F238E27FC236}">
                <a16:creationId xmlns:a16="http://schemas.microsoft.com/office/drawing/2014/main" id="{DF19A38C-15F3-522D-5917-97F7FF500793}"/>
              </a:ext>
            </a:extLst>
          </p:cNvPr>
          <p:cNvSpPr>
            <a:spLocks noGrp="1"/>
          </p:cNvSpPr>
          <p:nvPr>
            <p:ph idx="1"/>
          </p:nvPr>
        </p:nvSpPr>
        <p:spPr/>
        <p:txBody>
          <a:bodyPr>
            <a:normAutofit fontScale="92500" lnSpcReduction="10000"/>
          </a:bodyPr>
          <a:lstStyle/>
          <a:p>
            <a:r>
              <a:rPr lang="en-US" dirty="0"/>
              <a:t>Animation – poor fit</a:t>
            </a:r>
          </a:p>
          <a:p>
            <a:r>
              <a:rPr lang="en-US" dirty="0"/>
              <a:t>Animation – good fit</a:t>
            </a:r>
          </a:p>
          <a:p>
            <a:r>
              <a:rPr lang="en-US" dirty="0"/>
              <a:t>Show detailed linear regression calculation</a:t>
            </a:r>
          </a:p>
          <a:p>
            <a:r>
              <a:rPr lang="en-US" dirty="0"/>
              <a:t>Run linear regression with Kaggle data (R squared is .48)</a:t>
            </a:r>
          </a:p>
          <a:p>
            <a:r>
              <a:rPr lang="en-US" dirty="0"/>
              <a:t>Run polynomial regression with Kaggle data (R squared is .47)</a:t>
            </a:r>
          </a:p>
          <a:p>
            <a:r>
              <a:rPr lang="en-US" dirty="0"/>
              <a:t>Run Kaggle code</a:t>
            </a:r>
          </a:p>
          <a:p>
            <a:pPr lvl="1"/>
            <a:r>
              <a:rPr lang="en-US" dirty="0">
                <a:hlinkClick r:id="rId2"/>
              </a:rPr>
              <a:t>https://www.kaggle.com/competitions/house-prices-advanced-regression-techniques/data</a:t>
            </a:r>
            <a:endParaRPr lang="en-US" dirty="0"/>
          </a:p>
          <a:p>
            <a:pPr lvl="1"/>
            <a:r>
              <a:rPr lang="en-US" dirty="0"/>
              <a:t>Leaderboard-&gt;https://www.kaggle.com/competitions/house-prices-advanced-regression-techniques/leaderboard</a:t>
            </a:r>
          </a:p>
          <a:p>
            <a:pPr lvl="1"/>
            <a:r>
              <a:rPr lang="en-US"/>
              <a:t>Code-&gt;https</a:t>
            </a:r>
            <a:r>
              <a:rPr lang="en-US" dirty="0"/>
              <a:t>://www.kaggle.com/code/codecoder/house-prices-regression</a:t>
            </a:r>
          </a:p>
          <a:p>
            <a:endParaRPr lang="en-US" dirty="0"/>
          </a:p>
        </p:txBody>
      </p:sp>
    </p:spTree>
    <p:extLst>
      <p:ext uri="{BB962C8B-B14F-4D97-AF65-F5344CB8AC3E}">
        <p14:creationId xmlns:p14="http://schemas.microsoft.com/office/powerpoint/2010/main" val="3683780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F2CB169-717F-5997-8B54-608FD6292A9A}"/>
              </a:ext>
            </a:extLst>
          </p:cNvPr>
          <p:cNvSpPr>
            <a:spLocks noGrp="1"/>
          </p:cNvSpPr>
          <p:nvPr>
            <p:ph type="title"/>
          </p:nvPr>
        </p:nvSpPr>
        <p:spPr>
          <a:xfrm>
            <a:off x="5956784" y="396117"/>
            <a:ext cx="5217172" cy="1158857"/>
          </a:xfrm>
        </p:spPr>
        <p:txBody>
          <a:bodyPr anchor="b">
            <a:normAutofit/>
          </a:bodyPr>
          <a:lstStyle/>
          <a:p>
            <a:r>
              <a:rPr lang="en-US">
                <a:solidFill>
                  <a:schemeClr val="bg1"/>
                </a:solidFill>
              </a:rPr>
              <a:t>Lab time</a:t>
            </a:r>
          </a:p>
        </p:txBody>
      </p:sp>
      <p:grpSp>
        <p:nvGrpSpPr>
          <p:cNvPr id="12" name="Graphic 38">
            <a:extLst>
              <a:ext uri="{FF2B5EF4-FFF2-40B4-BE49-F238E27FC236}">
                <a16:creationId xmlns:a16="http://schemas.microsoft.com/office/drawing/2014/main" id="{9742E72B-7FDB-4BC3-84CE-9A86756476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6583" y="975545"/>
            <a:ext cx="1910252" cy="709660"/>
            <a:chOff x="2267504" y="2540250"/>
            <a:chExt cx="1990951" cy="739640"/>
          </a:xfrm>
          <a:solidFill>
            <a:schemeClr val="bg1"/>
          </a:solidFill>
        </p:grpSpPr>
        <p:sp>
          <p:nvSpPr>
            <p:cNvPr id="13" name="Freeform: Shape 12">
              <a:extLst>
                <a:ext uri="{FF2B5EF4-FFF2-40B4-BE49-F238E27FC236}">
                  <a16:creationId xmlns:a16="http://schemas.microsoft.com/office/drawing/2014/main" id="{9E41CB4E-1ACC-413B-9806-FF276C0F01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29B54E44-06C0-461C-A803-0F535321AD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16" name="Oval 15">
            <a:extLst>
              <a:ext uri="{FF2B5EF4-FFF2-40B4-BE49-F238E27FC236}">
                <a16:creationId xmlns:a16="http://schemas.microsoft.com/office/drawing/2014/main" id="{09645E15-CD1B-4EAA-B2F2-D41E53CA4E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59"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Oval 17">
            <a:extLst>
              <a:ext uri="{FF2B5EF4-FFF2-40B4-BE49-F238E27FC236}">
                <a16:creationId xmlns:a16="http://schemas.microsoft.com/office/drawing/2014/main" id="{0C571069-A359-469A-98CD-9458DBAA0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59" y="4752208"/>
            <a:ext cx="365021" cy="36502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7" name="Graphic 6" descr="Check List">
            <a:extLst>
              <a:ext uri="{FF2B5EF4-FFF2-40B4-BE49-F238E27FC236}">
                <a16:creationId xmlns:a16="http://schemas.microsoft.com/office/drawing/2014/main" id="{E2F0E57F-16B5-F040-F10D-0F08EAD14F2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95148" y="1820334"/>
            <a:ext cx="3217333" cy="3217333"/>
          </a:xfrm>
          <a:prstGeom prst="rect">
            <a:avLst/>
          </a:prstGeom>
        </p:spPr>
      </p:pic>
      <p:grpSp>
        <p:nvGrpSpPr>
          <p:cNvPr id="20" name="Graphic 4">
            <a:extLst>
              <a:ext uri="{FF2B5EF4-FFF2-40B4-BE49-F238E27FC236}">
                <a16:creationId xmlns:a16="http://schemas.microsoft.com/office/drawing/2014/main" id="{A61BDD87-32CE-4DE2-AAE1-62C2F47938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09667" y="4903343"/>
            <a:ext cx="975169" cy="975171"/>
            <a:chOff x="5829300" y="3162300"/>
            <a:chExt cx="532256" cy="532257"/>
          </a:xfrm>
          <a:solidFill>
            <a:schemeClr val="bg1"/>
          </a:solidFill>
        </p:grpSpPr>
        <p:sp>
          <p:nvSpPr>
            <p:cNvPr id="21" name="Freeform: Shape 20">
              <a:extLst>
                <a:ext uri="{FF2B5EF4-FFF2-40B4-BE49-F238E27FC236}">
                  <a16:creationId xmlns:a16="http://schemas.microsoft.com/office/drawing/2014/main" id="{EF0F3645-6645-44FD-A4C7-06D41C0991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5458736-D4A2-40D4-9420-C40AEB2AB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68FA6A4-209B-443A-9CF2-FFDC90EC3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EEB0A6C9-E0F4-403E-8FB7-5FF4F1F64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6DA5950E-75DA-4E34-99EB-898254870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F609E6F-709D-42D6-8E54-91E37E2B1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0C4707FB-9E68-4EBA-A4E0-4516F1506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A799771A-5CA8-4CCE-B4F5-FE8C20379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461D636C-9A38-466B-BD92-39795F493B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99F3BD6-49A2-4D64-A3C0-8EFCEF9D9D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ABC753B-C028-4FCD-9D53-2BDBB2644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DA8F316F-3B46-4F37-AB8C-E69368303B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2636F8A8-BD35-4E0B-901B-1589A0534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sp>
        <p:nvSpPr>
          <p:cNvPr id="3" name="Content Placeholder 2">
            <a:extLst>
              <a:ext uri="{FF2B5EF4-FFF2-40B4-BE49-F238E27FC236}">
                <a16:creationId xmlns:a16="http://schemas.microsoft.com/office/drawing/2014/main" id="{0C8174CF-D5C7-2A70-7FAE-E27A2B0180FF}"/>
              </a:ext>
            </a:extLst>
          </p:cNvPr>
          <p:cNvSpPr>
            <a:spLocks noGrp="1"/>
          </p:cNvSpPr>
          <p:nvPr>
            <p:ph idx="1"/>
          </p:nvPr>
        </p:nvSpPr>
        <p:spPr>
          <a:xfrm>
            <a:off x="5956783" y="1747592"/>
            <a:ext cx="5217173" cy="4351338"/>
          </a:xfrm>
        </p:spPr>
        <p:txBody>
          <a:bodyPr>
            <a:normAutofit/>
          </a:bodyPr>
          <a:lstStyle/>
          <a:p>
            <a:r>
              <a:rPr lang="en-US">
                <a:solidFill>
                  <a:schemeClr val="bg1"/>
                </a:solidFill>
              </a:rPr>
              <a:t>Anyone struggling to run the code?</a:t>
            </a:r>
          </a:p>
          <a:p>
            <a:r>
              <a:rPr lang="en-US">
                <a:solidFill>
                  <a:schemeClr val="bg1"/>
                </a:solidFill>
              </a:rPr>
              <a:t>Ping me anytime to take help but give me 24 hours to get back to you</a:t>
            </a:r>
          </a:p>
          <a:p>
            <a:r>
              <a:rPr lang="en-US">
                <a:solidFill>
                  <a:schemeClr val="bg1"/>
                </a:solidFill>
              </a:rPr>
              <a:t>How chatgpt can help?</a:t>
            </a:r>
          </a:p>
        </p:txBody>
      </p:sp>
    </p:spTree>
    <p:extLst>
      <p:ext uri="{BB962C8B-B14F-4D97-AF65-F5344CB8AC3E}">
        <p14:creationId xmlns:p14="http://schemas.microsoft.com/office/powerpoint/2010/main" val="2074809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Hoja de respuestas de prueba de burbujas y lápiz">
            <a:extLst>
              <a:ext uri="{FF2B5EF4-FFF2-40B4-BE49-F238E27FC236}">
                <a16:creationId xmlns:a16="http://schemas.microsoft.com/office/drawing/2014/main" id="{F51A3882-D1D8-B77C-5AD7-642BD695FED3}"/>
              </a:ext>
            </a:extLst>
          </p:cNvPr>
          <p:cNvPicPr>
            <a:picLocks noChangeAspect="1"/>
          </p:cNvPicPr>
          <p:nvPr/>
        </p:nvPicPr>
        <p:blipFill rotWithShape="1">
          <a:blip r:embed="rId2"/>
          <a:srcRect t="13906" b="16863"/>
          <a:stretch/>
        </p:blipFill>
        <p:spPr>
          <a:xfrm>
            <a:off x="20" y="10"/>
            <a:ext cx="12191979" cy="5486390"/>
          </a:xfrm>
          <a:prstGeom prst="rect">
            <a:avLst/>
          </a:prstGeom>
          <a:effectLst>
            <a:outerShdw blurRad="596900" dist="330200" dir="8820000" sx="87000" sy="87000" algn="ctr" rotWithShape="0">
              <a:srgbClr val="000000">
                <a:alpha val="29000"/>
              </a:srgbClr>
            </a:outerShdw>
          </a:effectLst>
        </p:spPr>
      </p:pic>
      <p:sp useBgFill="1">
        <p:nvSpPr>
          <p:cNvPr id="11" name="Rectangle 10">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12192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C1F972-3190-69D3-9D74-7D964DCD0DBA}"/>
              </a:ext>
            </a:extLst>
          </p:cNvPr>
          <p:cNvSpPr>
            <a:spLocks noGrp="1"/>
          </p:cNvSpPr>
          <p:nvPr>
            <p:ph type="title"/>
          </p:nvPr>
        </p:nvSpPr>
        <p:spPr>
          <a:xfrm>
            <a:off x="589556" y="5746071"/>
            <a:ext cx="7015499" cy="852260"/>
          </a:xfrm>
        </p:spPr>
        <p:txBody>
          <a:bodyPr vert="horz" lIns="91440" tIns="45720" rIns="91440" bIns="45720" rtlCol="0" anchor="ctr">
            <a:normAutofit/>
          </a:bodyPr>
          <a:lstStyle/>
          <a:p>
            <a:r>
              <a:rPr lang="en-US" sz="3600"/>
              <a:t>Quiz!!</a:t>
            </a:r>
          </a:p>
        </p:txBody>
      </p:sp>
    </p:spTree>
    <p:extLst>
      <p:ext uri="{BB962C8B-B14F-4D97-AF65-F5344CB8AC3E}">
        <p14:creationId xmlns:p14="http://schemas.microsoft.com/office/powerpoint/2010/main" val="25713222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666</TotalTime>
  <Words>655</Words>
  <Application>Microsoft Office PowerPoint</Application>
  <PresentationFormat>Widescreen</PresentationFormat>
  <Paragraphs>59</Paragraphs>
  <Slides>11</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Aptos</vt:lpstr>
      <vt:lpstr>Aptos Display</vt:lpstr>
      <vt:lpstr>Arial</vt:lpstr>
      <vt:lpstr>Arial</vt:lpstr>
      <vt:lpstr>Courier New</vt:lpstr>
      <vt:lpstr>Segoe UI</vt:lpstr>
      <vt:lpstr>Söhne</vt:lpstr>
      <vt:lpstr>Wingdings</vt:lpstr>
      <vt:lpstr>Office Theme</vt:lpstr>
      <vt:lpstr>Introduction to AI/ML</vt:lpstr>
      <vt:lpstr>Week 2</vt:lpstr>
      <vt:lpstr>Quiz!!</vt:lpstr>
      <vt:lpstr>Presentation on class imbalance and data drift</vt:lpstr>
      <vt:lpstr>Class imbalance</vt:lpstr>
      <vt:lpstr>Data Drift</vt:lpstr>
      <vt:lpstr>Linear Regression</vt:lpstr>
      <vt:lpstr>Lab time</vt:lpstr>
      <vt:lpstr>Quiz!!</vt:lpstr>
      <vt:lpstr>Home work</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Ansar Muhammad</dc:creator>
  <cp:lastModifiedBy>Ansar Muhammad</cp:lastModifiedBy>
  <cp:revision>75</cp:revision>
  <dcterms:created xsi:type="dcterms:W3CDTF">2024-01-10T07:18:45Z</dcterms:created>
  <dcterms:modified xsi:type="dcterms:W3CDTF">2024-01-29T13:47:23Z</dcterms:modified>
</cp:coreProperties>
</file>

<file path=docProps/thumbnail.jpeg>
</file>